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4f9876cf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4f9876cf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4f9876cf7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4f9876cf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4f9876cf7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4f9876cf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4f9876cf7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4f9876cf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4f9876cf7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4f9876cf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4f9876cf7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4f9876cf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4f9876cf7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4f9876cf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4f9876cf7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4f9876cf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4f9876cf7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4f9876cf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4f9876cf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4f9876cf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04f9876c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04f9876c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4f9876cf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4f9876cf7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4f9876cf7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4f9876cf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04f9876cf7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04f9876cf7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4f9876cf7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04f9876cf7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4f9876cf7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4f9876cf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4f9876cf7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4f9876cf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4f9876cf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4f9876cf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4f9876cf7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4f9876cf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04f9876cf7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04f9876cf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4f9876cf7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04f9876cf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f9876cf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f9876c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04f9876cf7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04f9876cf7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4f9876cf7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4f9876cf7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4f9876cf7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04f9876cf7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4f9876cf7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4f9876cf7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4f9876cf7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4f9876cf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4f9876cf7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4f9876cf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4f9876cf7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4f9876cf7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4f9876cf7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4f9876cf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4f9876cf7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4f9876cf7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f9876cf7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f9876cf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f9876cf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f9876cf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f9876cf7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f9876cf7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4f9876cf7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04f9876cf7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4f9876cf7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04f9876cf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4f9876cf7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4f9876cf7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04f9876cf7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04f9876cf7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4f9876cf7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4f9876cf7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f9876cf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f9876c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f9876cf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f9876cf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04f9876cf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04f9876cf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4f9876cf7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4f9876cf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04f9876cf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04f9876cf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Big Data Platform</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Variety</a:t>
            </a:r>
            <a:endParaRPr/>
          </a:p>
        </p:txBody>
      </p:sp>
      <p:pic>
        <p:nvPicPr>
          <p:cNvPr id="114" name="Google Shape;114;p22"/>
          <p:cNvPicPr preferRelativeResize="0"/>
          <p:nvPr/>
        </p:nvPicPr>
        <p:blipFill>
          <a:blip r:embed="rId3">
            <a:alphaModFix/>
          </a:blip>
          <a:stretch>
            <a:fillRect/>
          </a:stretch>
        </p:blipFill>
        <p:spPr>
          <a:xfrm>
            <a:off x="311700" y="1094350"/>
            <a:ext cx="4784450" cy="2548625"/>
          </a:xfrm>
          <a:prstGeom prst="rect">
            <a:avLst/>
          </a:prstGeom>
          <a:noFill/>
          <a:ln>
            <a:noFill/>
          </a:ln>
        </p:spPr>
      </p:pic>
      <p:sp>
        <p:nvSpPr>
          <p:cNvPr id="115" name="Google Shape;115;p22"/>
          <p:cNvSpPr txBox="1"/>
          <p:nvPr/>
        </p:nvSpPr>
        <p:spPr>
          <a:xfrm>
            <a:off x="311700" y="3719600"/>
            <a:ext cx="7738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Variety also </a:t>
            </a:r>
            <a:r>
              <a:rPr lang="en" sz="1200" b="1">
                <a:solidFill>
                  <a:srgbClr val="1F1F1F"/>
                </a:solidFill>
                <a:highlight>
                  <a:srgbClr val="FFFFFF"/>
                </a:highlight>
              </a:rPr>
              <a:t>reflects</a:t>
            </a:r>
            <a:r>
              <a:rPr lang="en" sz="1200">
                <a:solidFill>
                  <a:srgbClr val="1F1F1F"/>
                </a:solidFill>
                <a:highlight>
                  <a:srgbClr val="FFFFFF"/>
                </a:highlight>
              </a:rPr>
              <a:t> that data comes from different sources, machines, people, and processes, </a:t>
            </a:r>
            <a:r>
              <a:rPr lang="en" sz="1200">
                <a:solidFill>
                  <a:srgbClr val="1F1F1F"/>
                </a:solidFill>
              </a:rPr>
              <a:t>both internal and external to organizations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Variety</a:t>
            </a:r>
            <a:endParaRPr/>
          </a:p>
          <a:p>
            <a:pPr marL="0" lvl="0" indent="0" algn="l" rtl="0">
              <a:spcBef>
                <a:spcPts val="0"/>
              </a:spcBef>
              <a:spcAft>
                <a:spcPts val="0"/>
              </a:spcAft>
              <a:buNone/>
            </a:pPr>
            <a:endParaRPr/>
          </a:p>
        </p:txBody>
      </p:sp>
      <p:pic>
        <p:nvPicPr>
          <p:cNvPr id="121" name="Google Shape;121;p23"/>
          <p:cNvPicPr preferRelativeResize="0"/>
          <p:nvPr/>
        </p:nvPicPr>
        <p:blipFill>
          <a:blip r:embed="rId3">
            <a:alphaModFix/>
          </a:blip>
          <a:stretch>
            <a:fillRect/>
          </a:stretch>
        </p:blipFill>
        <p:spPr>
          <a:xfrm>
            <a:off x="311700" y="1103825"/>
            <a:ext cx="5040200" cy="331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Veracity</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27" name="Google Shape;127;p24"/>
          <p:cNvPicPr preferRelativeResize="0"/>
          <p:nvPr/>
        </p:nvPicPr>
        <p:blipFill>
          <a:blip r:embed="rId3">
            <a:alphaModFix/>
          </a:blip>
          <a:stretch>
            <a:fillRect/>
          </a:stretch>
        </p:blipFill>
        <p:spPr>
          <a:xfrm>
            <a:off x="311700" y="1065900"/>
            <a:ext cx="4173326" cy="2402624"/>
          </a:xfrm>
          <a:prstGeom prst="rect">
            <a:avLst/>
          </a:prstGeom>
          <a:noFill/>
          <a:ln>
            <a:noFill/>
          </a:ln>
        </p:spPr>
      </p:pic>
      <p:sp>
        <p:nvSpPr>
          <p:cNvPr id="128" name="Google Shape;128;p24"/>
          <p:cNvSpPr txBox="1"/>
          <p:nvPr/>
        </p:nvSpPr>
        <p:spPr>
          <a:xfrm>
            <a:off x="311700" y="3516700"/>
            <a:ext cx="6876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Veracity</a:t>
            </a:r>
            <a:r>
              <a:rPr lang="en" sz="1200">
                <a:solidFill>
                  <a:srgbClr val="1F1F1F"/>
                </a:solidFill>
              </a:rPr>
              <a:t> is the quality and origin of data, and its conformity to </a:t>
            </a:r>
            <a:r>
              <a:rPr lang="en" sz="1200" b="1">
                <a:solidFill>
                  <a:srgbClr val="1F1F1F"/>
                </a:solidFill>
              </a:rPr>
              <a:t>facts and accuracy.</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Veracity - Attributes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34" name="Google Shape;134;p25"/>
          <p:cNvPicPr preferRelativeResize="0"/>
          <p:nvPr/>
        </p:nvPicPr>
        <p:blipFill>
          <a:blip r:embed="rId3">
            <a:alphaModFix/>
          </a:blip>
          <a:stretch>
            <a:fillRect/>
          </a:stretch>
        </p:blipFill>
        <p:spPr>
          <a:xfrm>
            <a:off x="311700" y="1065925"/>
            <a:ext cx="5220174" cy="333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Veracity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40" name="Google Shape;140;p26"/>
          <p:cNvPicPr preferRelativeResize="0"/>
          <p:nvPr/>
        </p:nvPicPr>
        <p:blipFill>
          <a:blip r:embed="rId3">
            <a:alphaModFix/>
          </a:blip>
          <a:stretch>
            <a:fillRect/>
          </a:stretch>
        </p:blipFill>
        <p:spPr>
          <a:xfrm>
            <a:off x="311700" y="1122750"/>
            <a:ext cx="4983349" cy="3076425"/>
          </a:xfrm>
          <a:prstGeom prst="rect">
            <a:avLst/>
          </a:prstGeom>
          <a:noFill/>
          <a:ln>
            <a:noFill/>
          </a:ln>
        </p:spPr>
      </p:pic>
      <p:sp>
        <p:nvSpPr>
          <p:cNvPr id="141" name="Google Shape;141;p26"/>
          <p:cNvSpPr txBox="1"/>
          <p:nvPr/>
        </p:nvSpPr>
        <p:spPr>
          <a:xfrm>
            <a:off x="5354975" y="1752450"/>
            <a:ext cx="114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Truy xuat nguon goc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Veracity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47" name="Google Shape;147;p27"/>
          <p:cNvPicPr preferRelativeResize="0"/>
          <p:nvPr/>
        </p:nvPicPr>
        <p:blipFill>
          <a:blip r:embed="rId3">
            <a:alphaModFix/>
          </a:blip>
          <a:stretch>
            <a:fillRect/>
          </a:stretch>
        </p:blipFill>
        <p:spPr>
          <a:xfrm>
            <a:off x="311700" y="1113300"/>
            <a:ext cx="5538975" cy="2912450"/>
          </a:xfrm>
          <a:prstGeom prst="rect">
            <a:avLst/>
          </a:prstGeom>
          <a:noFill/>
          <a:ln>
            <a:noFill/>
          </a:ln>
        </p:spPr>
      </p:pic>
      <p:sp>
        <p:nvSpPr>
          <p:cNvPr id="148" name="Google Shape;148;p27"/>
          <p:cNvSpPr txBox="1"/>
          <p:nvPr/>
        </p:nvSpPr>
        <p:spPr>
          <a:xfrm>
            <a:off x="265225" y="4167850"/>
            <a:ext cx="8004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With the large amount of data available, the debate rages on about the accuracy of data </a:t>
            </a:r>
            <a:r>
              <a:rPr lang="en" sz="1200">
                <a:solidFill>
                  <a:srgbClr val="1F1F1F"/>
                </a:solidFill>
              </a:rPr>
              <a:t>in the digital era. </a:t>
            </a:r>
            <a:r>
              <a:rPr lang="en" sz="1200">
                <a:solidFill>
                  <a:srgbClr val="1F1F1F"/>
                </a:solidFill>
                <a:highlight>
                  <a:srgbClr val="FFFFFF"/>
                </a:highlight>
              </a:rPr>
              <a:t>Is the information real, or is it false?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Value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54" name="Google Shape;154;p28"/>
          <p:cNvPicPr preferRelativeResize="0"/>
          <p:nvPr/>
        </p:nvPicPr>
        <p:blipFill>
          <a:blip r:embed="rId3">
            <a:alphaModFix/>
          </a:blip>
          <a:stretch>
            <a:fillRect/>
          </a:stretch>
        </p:blipFill>
        <p:spPr>
          <a:xfrm>
            <a:off x="311700" y="1151175"/>
            <a:ext cx="5021251" cy="2779375"/>
          </a:xfrm>
          <a:prstGeom prst="rect">
            <a:avLst/>
          </a:prstGeom>
          <a:noFill/>
          <a:ln>
            <a:noFill/>
          </a:ln>
        </p:spPr>
      </p:pic>
      <p:sp>
        <p:nvSpPr>
          <p:cNvPr id="155" name="Google Shape;155;p28"/>
          <p:cNvSpPr txBox="1"/>
          <p:nvPr/>
        </p:nvSpPr>
        <p:spPr>
          <a:xfrm>
            <a:off x="265225" y="4064000"/>
            <a:ext cx="743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Value</a:t>
            </a:r>
            <a:r>
              <a:rPr lang="en" sz="1200">
                <a:solidFill>
                  <a:srgbClr val="1F1F1F"/>
                </a:solidFill>
                <a:highlight>
                  <a:srgbClr val="FFFFFF"/>
                </a:highlight>
              </a:rPr>
              <a:t> is our ability and need to turn data into value. </a:t>
            </a:r>
            <a:endParaRPr sz="1200">
              <a:solidFill>
                <a:srgbClr val="1F1F1F"/>
              </a:solidFill>
              <a:highlight>
                <a:srgbClr val="FFFFFF"/>
              </a:highlight>
            </a:endParaRPr>
          </a:p>
          <a:p>
            <a:pPr marL="0" lvl="0" indent="0" algn="l" rtl="0">
              <a:spcBef>
                <a:spcPts val="0"/>
              </a:spcBef>
              <a:spcAft>
                <a:spcPts val="0"/>
              </a:spcAft>
              <a:buNone/>
            </a:pPr>
            <a:r>
              <a:rPr lang="en" sz="1200" b="1">
                <a:solidFill>
                  <a:srgbClr val="1F1F1F"/>
                </a:solidFill>
              </a:rPr>
              <a:t>Value isn't just profit. </a:t>
            </a:r>
            <a:r>
              <a:rPr lang="en" sz="1200">
                <a:solidFill>
                  <a:srgbClr val="1F1F1F"/>
                </a:solidFill>
              </a:rPr>
              <a:t>It may have medical or social benefits, as well as customer, employee, or personal satisfaction.</a:t>
            </a:r>
            <a:endParaRPr sz="1200" b="1">
              <a:solidFill>
                <a:srgbClr val="1F1F1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Big Data Application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61" name="Google Shape;161;p29"/>
          <p:cNvPicPr preferRelativeResize="0"/>
          <p:nvPr/>
        </p:nvPicPr>
        <p:blipFill>
          <a:blip r:embed="rId3">
            <a:alphaModFix/>
          </a:blip>
          <a:stretch>
            <a:fillRect/>
          </a:stretch>
        </p:blipFill>
        <p:spPr>
          <a:xfrm>
            <a:off x="311700" y="1122775"/>
            <a:ext cx="5275050" cy="2884050"/>
          </a:xfrm>
          <a:prstGeom prst="rect">
            <a:avLst/>
          </a:prstGeom>
          <a:noFill/>
          <a:ln>
            <a:noFill/>
          </a:ln>
        </p:spPr>
      </p:pic>
      <p:sp>
        <p:nvSpPr>
          <p:cNvPr id="162" name="Google Shape;162;p29"/>
          <p:cNvSpPr txBox="1"/>
          <p:nvPr/>
        </p:nvSpPr>
        <p:spPr>
          <a:xfrm>
            <a:off x="255750" y="4111875"/>
            <a:ext cx="7776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The main reason</a:t>
            </a:r>
            <a:r>
              <a:rPr lang="en" sz="1200">
                <a:solidFill>
                  <a:srgbClr val="1F1F1F"/>
                </a:solidFill>
                <a:highlight>
                  <a:srgbClr val="FFFFFF"/>
                </a:highlight>
              </a:rPr>
              <a:t> that people invest time to understand Big Data is to derive value from </a:t>
            </a:r>
            <a:r>
              <a:rPr lang="en" sz="1200">
                <a:solidFill>
                  <a:srgbClr val="1F1F1F"/>
                </a:solidFill>
              </a:rPr>
              <a:t>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Big Data Application - Velocity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68" name="Google Shape;168;p30"/>
          <p:cNvPicPr preferRelativeResize="0"/>
          <p:nvPr/>
        </p:nvPicPr>
        <p:blipFill>
          <a:blip r:embed="rId3">
            <a:alphaModFix/>
          </a:blip>
          <a:stretch>
            <a:fillRect/>
          </a:stretch>
        </p:blipFill>
        <p:spPr>
          <a:xfrm>
            <a:off x="311700" y="1017725"/>
            <a:ext cx="5277000" cy="2758425"/>
          </a:xfrm>
          <a:prstGeom prst="rect">
            <a:avLst/>
          </a:prstGeom>
          <a:noFill/>
          <a:ln>
            <a:noFill/>
          </a:ln>
        </p:spPr>
      </p:pic>
      <p:sp>
        <p:nvSpPr>
          <p:cNvPr id="169" name="Google Shape;169;p30"/>
          <p:cNvSpPr txBox="1"/>
          <p:nvPr/>
        </p:nvSpPr>
        <p:spPr>
          <a:xfrm>
            <a:off x="378900" y="3776150"/>
            <a:ext cx="772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rPr>
              <a:t>Every 60 seconds, hours of footage are uploaded to YouTube which is generating </a:t>
            </a:r>
            <a:r>
              <a:rPr lang="en" sz="1200">
                <a:solidFill>
                  <a:srgbClr val="1F1F1F"/>
                </a:solidFill>
                <a:highlight>
                  <a:srgbClr val="FFFFFF"/>
                </a:highlight>
              </a:rPr>
              <a:t>data. Think about how quickly data accumulates over hours, days, and years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Big Data Application - Volume</a:t>
            </a:r>
            <a:endParaRPr/>
          </a:p>
        </p:txBody>
      </p:sp>
      <p:pic>
        <p:nvPicPr>
          <p:cNvPr id="175" name="Google Shape;175;p31"/>
          <p:cNvPicPr preferRelativeResize="0"/>
          <p:nvPr/>
        </p:nvPicPr>
        <p:blipFill>
          <a:blip r:embed="rId3">
            <a:alphaModFix/>
          </a:blip>
          <a:stretch>
            <a:fillRect/>
          </a:stretch>
        </p:blipFill>
        <p:spPr>
          <a:xfrm>
            <a:off x="311700" y="1017725"/>
            <a:ext cx="4642350" cy="2173900"/>
          </a:xfrm>
          <a:prstGeom prst="rect">
            <a:avLst/>
          </a:prstGeom>
          <a:noFill/>
          <a:ln>
            <a:noFill/>
          </a:ln>
        </p:spPr>
      </p:pic>
      <p:sp>
        <p:nvSpPr>
          <p:cNvPr id="176" name="Google Shape;176;p31"/>
          <p:cNvSpPr txBox="1"/>
          <p:nvPr/>
        </p:nvSpPr>
        <p:spPr>
          <a:xfrm>
            <a:off x="311700" y="3059575"/>
            <a:ext cx="7805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rgbClr val="1F1F1F"/>
                </a:solidFill>
                <a:highlight>
                  <a:srgbClr val="FFFFFF"/>
                </a:highlight>
              </a:rPr>
              <a:t>The world population is approximately seven billion people and the vast majority are now using digital devices; mobile phones, desktop and laptop computers, wearable devices, and so on. </a:t>
            </a:r>
            <a:r>
              <a:rPr lang="en" sz="1200" dirty="0">
                <a:solidFill>
                  <a:srgbClr val="1F1F1F"/>
                </a:solidFill>
              </a:rPr>
              <a:t>These devices all generate, capture, and store data -- approximately </a:t>
            </a:r>
            <a:r>
              <a:rPr lang="en" sz="1200" b="1" dirty="0">
                <a:solidFill>
                  <a:srgbClr val="1F1F1F"/>
                </a:solidFill>
              </a:rPr>
              <a:t>2.5 quintillion bytes </a:t>
            </a:r>
            <a:r>
              <a:rPr lang="en" sz="1200" b="1" dirty="0">
                <a:solidFill>
                  <a:srgbClr val="1F1F1F"/>
                </a:solidFill>
                <a:highlight>
                  <a:srgbClr val="FFFFFF"/>
                </a:highlight>
              </a:rPr>
              <a:t>every day</a:t>
            </a:r>
            <a:r>
              <a:rPr lang="en" sz="1200" dirty="0">
                <a:solidFill>
                  <a:srgbClr val="1F1F1F"/>
                </a:solidFill>
                <a:highlight>
                  <a:srgbClr val="FFFFFF"/>
                </a:highlight>
              </a:rPr>
              <a:t>. That's the equivalent of 10 million Blu-ray DVD's.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16. Foundation of Big Data</a:t>
            </a:r>
            <a:endParaRPr b="1"/>
          </a:p>
        </p:txBody>
      </p:sp>
      <p:pic>
        <p:nvPicPr>
          <p:cNvPr id="60" name="Google Shape;60;p14"/>
          <p:cNvPicPr preferRelativeResize="0"/>
          <p:nvPr/>
        </p:nvPicPr>
        <p:blipFill>
          <a:blip r:embed="rId3">
            <a:alphaModFix/>
          </a:blip>
          <a:stretch>
            <a:fillRect/>
          </a:stretch>
        </p:blipFill>
        <p:spPr>
          <a:xfrm>
            <a:off x="180825" y="1017725"/>
            <a:ext cx="8458200" cy="3248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Big Data Application - Variety</a:t>
            </a:r>
            <a:endParaRPr/>
          </a:p>
          <a:p>
            <a:pPr marL="0" lvl="0" indent="0" algn="l" rtl="0">
              <a:spcBef>
                <a:spcPts val="0"/>
              </a:spcBef>
              <a:spcAft>
                <a:spcPts val="0"/>
              </a:spcAft>
              <a:buNone/>
            </a:pPr>
            <a:endParaRPr/>
          </a:p>
        </p:txBody>
      </p:sp>
      <p:pic>
        <p:nvPicPr>
          <p:cNvPr id="182" name="Google Shape;182;p32"/>
          <p:cNvPicPr preferRelativeResize="0"/>
          <p:nvPr/>
        </p:nvPicPr>
        <p:blipFill>
          <a:blip r:embed="rId3">
            <a:alphaModFix/>
          </a:blip>
          <a:stretch>
            <a:fillRect/>
          </a:stretch>
        </p:blipFill>
        <p:spPr>
          <a:xfrm>
            <a:off x="311700" y="1236400"/>
            <a:ext cx="4756025" cy="2601451"/>
          </a:xfrm>
          <a:prstGeom prst="rect">
            <a:avLst/>
          </a:prstGeom>
          <a:noFill/>
          <a:ln>
            <a:noFill/>
          </a:ln>
        </p:spPr>
      </p:pic>
      <p:sp>
        <p:nvSpPr>
          <p:cNvPr id="183" name="Google Shape;183;p32"/>
          <p:cNvSpPr txBox="1"/>
          <p:nvPr/>
        </p:nvSpPr>
        <p:spPr>
          <a:xfrm>
            <a:off x="311700" y="3837850"/>
            <a:ext cx="776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dirty="0">
                <a:solidFill>
                  <a:srgbClr val="1F1F1F"/>
                </a:solidFill>
                <a:highlight>
                  <a:srgbClr val="FFFFFF"/>
                </a:highlight>
              </a:rPr>
              <a:t>Let's think about the different types of data; </a:t>
            </a:r>
            <a:r>
              <a:rPr lang="en-CA" sz="1200" b="1" dirty="0">
                <a:solidFill>
                  <a:srgbClr val="1F1F1F"/>
                </a:solidFill>
                <a:highlight>
                  <a:srgbClr val="FFFFFF"/>
                </a:highlight>
              </a:rPr>
              <a:t>text, pictures, film, sound, health </a:t>
            </a:r>
            <a:r>
              <a:rPr lang="en-CA" sz="1200" b="1" dirty="0">
                <a:solidFill>
                  <a:srgbClr val="1F1F1F"/>
                </a:solidFill>
              </a:rPr>
              <a:t>data from wearable devices</a:t>
            </a:r>
            <a:r>
              <a:rPr lang="en-CA" sz="1200" dirty="0">
                <a:solidFill>
                  <a:srgbClr val="1F1F1F"/>
                </a:solidFill>
              </a:rPr>
              <a:t>, and </a:t>
            </a:r>
            <a:r>
              <a:rPr lang="en-CA" sz="1200" b="1" dirty="0">
                <a:solidFill>
                  <a:srgbClr val="1F1F1F"/>
                </a:solidFill>
              </a:rPr>
              <a:t>many different types </a:t>
            </a:r>
            <a:r>
              <a:rPr lang="en-CA" sz="1200" dirty="0">
                <a:solidFill>
                  <a:srgbClr val="1F1F1F"/>
                </a:solidFill>
              </a:rPr>
              <a:t>of data from devices connected to the </a:t>
            </a:r>
            <a:r>
              <a:rPr lang="en-CA" sz="1200" b="1" dirty="0">
                <a:solidFill>
                  <a:srgbClr val="1F1F1F"/>
                </a:solidFill>
                <a:highlight>
                  <a:srgbClr val="FFFFFF"/>
                </a:highlight>
              </a:rPr>
              <a:t>Internet of Things</a:t>
            </a:r>
            <a:endParaRPr lang="en-CA"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Big Data Application - Veracity</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89" name="Google Shape;189;p33"/>
          <p:cNvPicPr preferRelativeResize="0"/>
          <p:nvPr/>
        </p:nvPicPr>
        <p:blipFill>
          <a:blip r:embed="rId3">
            <a:alphaModFix/>
          </a:blip>
          <a:stretch>
            <a:fillRect/>
          </a:stretch>
        </p:blipFill>
        <p:spPr>
          <a:xfrm>
            <a:off x="311700" y="1160650"/>
            <a:ext cx="4219275" cy="2382025"/>
          </a:xfrm>
          <a:prstGeom prst="rect">
            <a:avLst/>
          </a:prstGeom>
          <a:noFill/>
          <a:ln>
            <a:noFill/>
          </a:ln>
        </p:spPr>
      </p:pic>
      <p:sp>
        <p:nvSpPr>
          <p:cNvPr id="190" name="Google Shape;190;p33"/>
          <p:cNvSpPr txBox="1"/>
          <p:nvPr/>
        </p:nvSpPr>
        <p:spPr>
          <a:xfrm>
            <a:off x="57813" y="3744520"/>
            <a:ext cx="792924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rgbClr val="1F1F1F"/>
                </a:solidFill>
                <a:highlight>
                  <a:srgbClr val="FFFFFF"/>
                </a:highlight>
              </a:rPr>
              <a:t>80% </a:t>
            </a:r>
            <a:r>
              <a:rPr lang="en" sz="1200" dirty="0">
                <a:solidFill>
                  <a:srgbClr val="1F1F1F"/>
                </a:solidFill>
                <a:highlight>
                  <a:srgbClr val="FFFFFF"/>
                </a:highlight>
              </a:rPr>
              <a:t>of data is considered to be </a:t>
            </a:r>
            <a:r>
              <a:rPr lang="en" sz="1200" b="1" dirty="0">
                <a:solidFill>
                  <a:srgbClr val="1F1F1F"/>
                </a:solidFill>
                <a:highlight>
                  <a:srgbClr val="FFFFFF"/>
                </a:highlight>
              </a:rPr>
              <a:t>unstructured</a:t>
            </a:r>
            <a:r>
              <a:rPr lang="en" sz="1200" dirty="0">
                <a:solidFill>
                  <a:srgbClr val="1F1F1F"/>
                </a:solidFill>
                <a:highlight>
                  <a:srgbClr val="FFFFFF"/>
                </a:highlight>
              </a:rPr>
              <a:t> and we must devise ways to produce reliable and accurate insights. The data must be categorized, analyzed, and visualized</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16. Tools</a:t>
            </a:r>
            <a:endParaRPr b="1"/>
          </a:p>
        </p:txBody>
      </p:sp>
      <p:pic>
        <p:nvPicPr>
          <p:cNvPr id="196" name="Google Shape;196;p34"/>
          <p:cNvPicPr preferRelativeResize="0"/>
          <p:nvPr/>
        </p:nvPicPr>
        <p:blipFill>
          <a:blip r:embed="rId3">
            <a:alphaModFix/>
          </a:blip>
          <a:stretch>
            <a:fillRect/>
          </a:stretch>
        </p:blipFill>
        <p:spPr>
          <a:xfrm>
            <a:off x="245400" y="2221550"/>
            <a:ext cx="5040201" cy="2529124"/>
          </a:xfrm>
          <a:prstGeom prst="rect">
            <a:avLst/>
          </a:prstGeom>
          <a:noFill/>
          <a:ln>
            <a:noFill/>
          </a:ln>
        </p:spPr>
      </p:pic>
      <p:sp>
        <p:nvSpPr>
          <p:cNvPr id="197" name="Google Shape;197;p34"/>
          <p:cNvSpPr txBox="1"/>
          <p:nvPr/>
        </p:nvSpPr>
        <p:spPr>
          <a:xfrm>
            <a:off x="311700" y="1298150"/>
            <a:ext cx="8686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Big Data </a:t>
            </a:r>
            <a:r>
              <a:rPr lang="en" sz="1200">
                <a:solidFill>
                  <a:srgbClr val="1F1F1F"/>
                </a:solidFill>
                <a:highlight>
                  <a:srgbClr val="FFFFFF"/>
                </a:highlight>
              </a:rPr>
              <a:t>and cope with the challenges that these massive data sets present. The scale of the data being collected means that it’s not feasible to use conventional data analysis tools. </a:t>
            </a:r>
            <a:r>
              <a:rPr lang="en" sz="1200">
                <a:solidFill>
                  <a:srgbClr val="1F1F1F"/>
                </a:solidFill>
              </a:rPr>
              <a:t>However, alternative tools that leverage distributed computing power can overcome this problem. </a:t>
            </a:r>
            <a:r>
              <a:rPr lang="en" sz="1200">
                <a:solidFill>
                  <a:srgbClr val="1F1F1F"/>
                </a:solidFill>
                <a:highlight>
                  <a:srgbClr val="FFFFFF"/>
                </a:highlight>
              </a:rPr>
              <a:t>Tools such as</a:t>
            </a:r>
            <a:r>
              <a:rPr lang="en" sz="1200" b="1">
                <a:solidFill>
                  <a:srgbClr val="1F1F1F"/>
                </a:solidFill>
                <a:highlight>
                  <a:srgbClr val="FFFFFF"/>
                </a:highlight>
              </a:rPr>
              <a:t> Apache Spark</a:t>
            </a:r>
            <a:r>
              <a:rPr lang="en" sz="1200">
                <a:solidFill>
                  <a:srgbClr val="1F1F1F"/>
                </a:solidFill>
                <a:highlight>
                  <a:srgbClr val="FFFFFF"/>
                </a:highlight>
              </a:rPr>
              <a:t>, </a:t>
            </a:r>
            <a:r>
              <a:rPr lang="en" sz="1200" b="1">
                <a:solidFill>
                  <a:srgbClr val="1F1F1F"/>
                </a:solidFill>
                <a:highlight>
                  <a:srgbClr val="FFFFFF"/>
                </a:highlight>
              </a:rPr>
              <a:t>Hadoop</a:t>
            </a:r>
            <a:r>
              <a:rPr lang="en" sz="1200">
                <a:solidFill>
                  <a:srgbClr val="1F1F1F"/>
                </a:solidFill>
                <a:highlight>
                  <a:srgbClr val="FFFFFF"/>
                </a:highlight>
              </a:rPr>
              <a:t> and its ecosystem provide ways to extract, load, analyze, </a:t>
            </a:r>
            <a:r>
              <a:rPr lang="en" sz="1200">
                <a:solidFill>
                  <a:srgbClr val="1F1F1F"/>
                </a:solidFill>
                <a:highlight>
                  <a:srgbClr val="EEEEEE"/>
                </a:highlight>
              </a:rPr>
              <a:t>and process the data across distributed compute resources, providing new insights and knowledge.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17. Big Data Processing Tools</a:t>
            </a:r>
            <a:endParaRPr b="1"/>
          </a:p>
        </p:txBody>
      </p:sp>
      <p:pic>
        <p:nvPicPr>
          <p:cNvPr id="203" name="Google Shape;203;p35"/>
          <p:cNvPicPr preferRelativeResize="0"/>
          <p:nvPr/>
        </p:nvPicPr>
        <p:blipFill>
          <a:blip r:embed="rId3">
            <a:alphaModFix/>
          </a:blip>
          <a:stretch>
            <a:fillRect/>
          </a:stretch>
        </p:blipFill>
        <p:spPr>
          <a:xfrm>
            <a:off x="152400" y="1170125"/>
            <a:ext cx="6999251" cy="2842125"/>
          </a:xfrm>
          <a:prstGeom prst="rect">
            <a:avLst/>
          </a:prstGeom>
          <a:noFill/>
          <a:ln>
            <a:noFill/>
          </a:ln>
        </p:spPr>
      </p:pic>
      <p:sp>
        <p:nvSpPr>
          <p:cNvPr id="204" name="Google Shape;204;p35"/>
          <p:cNvSpPr txBox="1"/>
          <p:nvPr/>
        </p:nvSpPr>
        <p:spPr>
          <a:xfrm>
            <a:off x="311700" y="4262575"/>
            <a:ext cx="6999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rPr>
              <a:t>Talk about three open source technologies and the role </a:t>
            </a:r>
            <a:r>
              <a:rPr lang="en" sz="1200">
                <a:solidFill>
                  <a:srgbClr val="1F1F1F"/>
                </a:solidFill>
                <a:highlight>
                  <a:srgbClr val="EEEEEE"/>
                </a:highlight>
              </a:rPr>
              <a:t>they play in big data analytics.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17. Big Data Processing Tools</a:t>
            </a:r>
            <a:endParaRPr b="1"/>
          </a:p>
          <a:p>
            <a:pPr marL="0" lvl="0" indent="0" algn="l" rtl="0">
              <a:spcBef>
                <a:spcPts val="0"/>
              </a:spcBef>
              <a:spcAft>
                <a:spcPts val="0"/>
              </a:spcAft>
              <a:buNone/>
            </a:pPr>
            <a:endParaRPr/>
          </a:p>
        </p:txBody>
      </p:sp>
      <p:pic>
        <p:nvPicPr>
          <p:cNvPr id="210" name="Google Shape;210;p36"/>
          <p:cNvPicPr preferRelativeResize="0"/>
          <p:nvPr/>
        </p:nvPicPr>
        <p:blipFill>
          <a:blip r:embed="rId3">
            <a:alphaModFix/>
          </a:blip>
          <a:stretch>
            <a:fillRect/>
          </a:stretch>
        </p:blipFill>
        <p:spPr>
          <a:xfrm>
            <a:off x="311700" y="973113"/>
            <a:ext cx="4812849" cy="1433075"/>
          </a:xfrm>
          <a:prstGeom prst="rect">
            <a:avLst/>
          </a:prstGeom>
          <a:noFill/>
          <a:ln>
            <a:noFill/>
          </a:ln>
        </p:spPr>
      </p:pic>
      <p:pic>
        <p:nvPicPr>
          <p:cNvPr id="211" name="Google Shape;211;p36"/>
          <p:cNvPicPr preferRelativeResize="0"/>
          <p:nvPr/>
        </p:nvPicPr>
        <p:blipFill>
          <a:blip r:embed="rId4">
            <a:alphaModFix/>
          </a:blip>
          <a:stretch>
            <a:fillRect/>
          </a:stretch>
        </p:blipFill>
        <p:spPr>
          <a:xfrm>
            <a:off x="311700" y="2361637"/>
            <a:ext cx="4812850" cy="1360701"/>
          </a:xfrm>
          <a:prstGeom prst="rect">
            <a:avLst/>
          </a:prstGeom>
          <a:noFill/>
          <a:ln>
            <a:noFill/>
          </a:ln>
        </p:spPr>
      </p:pic>
      <p:pic>
        <p:nvPicPr>
          <p:cNvPr id="212" name="Google Shape;212;p36"/>
          <p:cNvPicPr preferRelativeResize="0"/>
          <p:nvPr/>
        </p:nvPicPr>
        <p:blipFill>
          <a:blip r:embed="rId5">
            <a:alphaModFix/>
          </a:blip>
          <a:stretch>
            <a:fillRect/>
          </a:stretch>
        </p:blipFill>
        <p:spPr>
          <a:xfrm>
            <a:off x="311700" y="3722350"/>
            <a:ext cx="4812849" cy="13895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17. Big Data Processing Tools - Hadoop</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18" name="Google Shape;218;p37"/>
          <p:cNvPicPr preferRelativeResize="0"/>
          <p:nvPr/>
        </p:nvPicPr>
        <p:blipFill>
          <a:blip r:embed="rId3">
            <a:alphaModFix/>
          </a:blip>
          <a:stretch>
            <a:fillRect/>
          </a:stretch>
        </p:blipFill>
        <p:spPr>
          <a:xfrm>
            <a:off x="1758050" y="2107875"/>
            <a:ext cx="5627900" cy="2884050"/>
          </a:xfrm>
          <a:prstGeom prst="rect">
            <a:avLst/>
          </a:prstGeom>
          <a:noFill/>
          <a:ln>
            <a:noFill/>
          </a:ln>
        </p:spPr>
      </p:pic>
      <p:sp>
        <p:nvSpPr>
          <p:cNvPr id="219" name="Google Shape;219;p37"/>
          <p:cNvSpPr txBox="1"/>
          <p:nvPr/>
        </p:nvSpPr>
        <p:spPr>
          <a:xfrm>
            <a:off x="359950" y="1017725"/>
            <a:ext cx="7928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Hadoop, a java-based open-source framework, allows distributed storage and processing </a:t>
            </a:r>
            <a:r>
              <a:rPr lang="en" sz="1200">
                <a:solidFill>
                  <a:srgbClr val="1F1F1F"/>
                </a:solidFill>
                <a:highlight>
                  <a:srgbClr val="EEEEEE"/>
                </a:highlight>
              </a:rPr>
              <a:t>of large datasets across clusters of computers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17. Big Data Processing Tools - Hadoop - Benefits</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25" name="Google Shape;225;p38"/>
          <p:cNvPicPr preferRelativeResize="0"/>
          <p:nvPr/>
        </p:nvPicPr>
        <p:blipFill>
          <a:blip r:embed="rId3">
            <a:alphaModFix/>
          </a:blip>
          <a:stretch>
            <a:fillRect/>
          </a:stretch>
        </p:blipFill>
        <p:spPr>
          <a:xfrm>
            <a:off x="311700" y="1387975"/>
            <a:ext cx="3447125" cy="2803899"/>
          </a:xfrm>
          <a:prstGeom prst="rect">
            <a:avLst/>
          </a:prstGeom>
          <a:noFill/>
          <a:ln>
            <a:noFill/>
          </a:ln>
        </p:spPr>
      </p:pic>
      <p:sp>
        <p:nvSpPr>
          <p:cNvPr id="226" name="Google Shape;226;p38"/>
          <p:cNvSpPr txBox="1"/>
          <p:nvPr/>
        </p:nvSpPr>
        <p:spPr>
          <a:xfrm>
            <a:off x="3210300" y="1771350"/>
            <a:ext cx="5933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Incorporate emerging data formats,</a:t>
            </a:r>
            <a:r>
              <a:rPr lang="en" sz="1200">
                <a:solidFill>
                  <a:srgbClr val="1F1F1F"/>
                </a:solidFill>
              </a:rPr>
              <a:t> such as streaming audio, video, social media sentiment, </a:t>
            </a:r>
            <a:r>
              <a:rPr lang="en" sz="1200">
                <a:solidFill>
                  <a:srgbClr val="1F1F1F"/>
                </a:solidFill>
                <a:highlight>
                  <a:srgbClr val="FFFFFF"/>
                </a:highlight>
              </a:rPr>
              <a:t>and clickstream data, along with structured, semi-structured, and unstructured data not </a:t>
            </a:r>
            <a:r>
              <a:rPr lang="en" sz="1200">
                <a:solidFill>
                  <a:srgbClr val="1F1F1F"/>
                </a:solidFill>
                <a:highlight>
                  <a:srgbClr val="EEEEEE"/>
                </a:highlight>
              </a:rPr>
              <a:t>traditionally used in a data warehouse.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17. Big Data Processing Tools - Hadoop - HDFS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32" name="Google Shape;232;p39"/>
          <p:cNvPicPr preferRelativeResize="0"/>
          <p:nvPr/>
        </p:nvPicPr>
        <p:blipFill>
          <a:blip r:embed="rId3">
            <a:alphaModFix/>
          </a:blip>
          <a:stretch>
            <a:fillRect/>
          </a:stretch>
        </p:blipFill>
        <p:spPr>
          <a:xfrm>
            <a:off x="311700" y="1141725"/>
            <a:ext cx="7709578"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311700" y="94725"/>
            <a:ext cx="8520600" cy="923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17. Big Data Processing Tools - Hadoop - HDFS example</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38" name="Google Shape;238;p40"/>
          <p:cNvPicPr preferRelativeResize="0"/>
          <p:nvPr/>
        </p:nvPicPr>
        <p:blipFill>
          <a:blip r:embed="rId3">
            <a:alphaModFix/>
          </a:blip>
          <a:stretch>
            <a:fillRect/>
          </a:stretch>
        </p:blipFill>
        <p:spPr>
          <a:xfrm>
            <a:off x="311700" y="1017724"/>
            <a:ext cx="3088875" cy="1823400"/>
          </a:xfrm>
          <a:prstGeom prst="rect">
            <a:avLst/>
          </a:prstGeom>
          <a:noFill/>
          <a:ln>
            <a:noFill/>
          </a:ln>
        </p:spPr>
      </p:pic>
      <p:sp>
        <p:nvSpPr>
          <p:cNvPr id="239" name="Google Shape;239;p40"/>
          <p:cNvSpPr txBox="1"/>
          <p:nvPr/>
        </p:nvSpPr>
        <p:spPr>
          <a:xfrm>
            <a:off x="3239550" y="1430325"/>
            <a:ext cx="5276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Consider a file that includes phone numbers for everyone in the United States; the numbers </a:t>
            </a:r>
            <a:r>
              <a:rPr lang="en" sz="1200">
                <a:solidFill>
                  <a:srgbClr val="1F1F1F"/>
                </a:solidFill>
              </a:rPr>
              <a:t>for people with last name starting with A might be stored on server 1, B on server 2, </a:t>
            </a:r>
            <a:r>
              <a:rPr lang="en" sz="1200">
                <a:solidFill>
                  <a:srgbClr val="1F1F1F"/>
                </a:solidFill>
                <a:highlight>
                  <a:srgbClr val="FFFFFF"/>
                </a:highlight>
              </a:rPr>
              <a:t>and so on</a:t>
            </a:r>
            <a:endParaRPr/>
          </a:p>
        </p:txBody>
      </p:sp>
      <p:pic>
        <p:nvPicPr>
          <p:cNvPr id="240" name="Google Shape;240;p40"/>
          <p:cNvPicPr preferRelativeResize="0"/>
          <p:nvPr/>
        </p:nvPicPr>
        <p:blipFill>
          <a:blip r:embed="rId4">
            <a:alphaModFix/>
          </a:blip>
          <a:stretch>
            <a:fillRect/>
          </a:stretch>
        </p:blipFill>
        <p:spPr>
          <a:xfrm>
            <a:off x="5475024" y="2499525"/>
            <a:ext cx="2775599" cy="2349475"/>
          </a:xfrm>
          <a:prstGeom prst="rect">
            <a:avLst/>
          </a:prstGeom>
          <a:noFill/>
          <a:ln>
            <a:noFill/>
          </a:ln>
        </p:spPr>
      </p:pic>
      <p:sp>
        <p:nvSpPr>
          <p:cNvPr id="241" name="Google Shape;241;p40"/>
          <p:cNvSpPr txBox="1"/>
          <p:nvPr/>
        </p:nvSpPr>
        <p:spPr>
          <a:xfrm>
            <a:off x="311700" y="2841125"/>
            <a:ext cx="4926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With Hadoop, pieces of this phonebook would </a:t>
            </a:r>
            <a:r>
              <a:rPr lang="en" sz="1200" b="1">
                <a:solidFill>
                  <a:srgbClr val="1F1F1F"/>
                </a:solidFill>
                <a:highlight>
                  <a:srgbClr val="FFFFFF"/>
                </a:highlight>
              </a:rPr>
              <a:t>be stored across the cluster</a:t>
            </a:r>
            <a:r>
              <a:rPr lang="en" sz="1200">
                <a:solidFill>
                  <a:srgbClr val="1F1F1F"/>
                </a:solidFill>
                <a:highlight>
                  <a:srgbClr val="FFFFFF"/>
                </a:highlight>
              </a:rPr>
              <a:t>. </a:t>
            </a:r>
            <a:endParaRPr sz="1200">
              <a:solidFill>
                <a:srgbClr val="1F1F1F"/>
              </a:solidFill>
              <a:highlight>
                <a:srgbClr val="FFFFFF"/>
              </a:highlight>
            </a:endParaRPr>
          </a:p>
          <a:p>
            <a:pPr marL="0" lvl="0" indent="0" algn="l" rtl="0">
              <a:spcBef>
                <a:spcPts val="0"/>
              </a:spcBef>
              <a:spcAft>
                <a:spcPts val="0"/>
              </a:spcAft>
              <a:buNone/>
            </a:pPr>
            <a:r>
              <a:rPr lang="en" sz="1200">
                <a:solidFill>
                  <a:srgbClr val="1F1F1F"/>
                </a:solidFill>
                <a:highlight>
                  <a:srgbClr val="FFFFFF"/>
                </a:highlight>
              </a:rPr>
              <a:t>To reconstruct the entire phonebook, </a:t>
            </a:r>
            <a:r>
              <a:rPr lang="en" sz="1200" b="1">
                <a:solidFill>
                  <a:srgbClr val="1F1F1F"/>
                </a:solidFill>
                <a:highlight>
                  <a:srgbClr val="FFFFFF"/>
                </a:highlight>
              </a:rPr>
              <a:t>your program would need the blocks from every server in the cluster</a:t>
            </a:r>
            <a:r>
              <a:rPr lang="en" sz="1200">
                <a:solidFill>
                  <a:srgbClr val="1F1F1F"/>
                </a:solidFill>
                <a:highlight>
                  <a:srgbClr val="FFFFFF"/>
                </a:highlight>
              </a:rPr>
              <a:t>. </a:t>
            </a:r>
            <a:endParaRPr sz="1200">
              <a:solidFill>
                <a:srgbClr val="1F1F1F"/>
              </a:solidFill>
              <a:highlight>
                <a:srgbClr val="FFFFFF"/>
              </a:highlight>
            </a:endParaRPr>
          </a:p>
          <a:p>
            <a:pPr marL="0" lvl="0" indent="0" algn="l" rtl="0">
              <a:spcBef>
                <a:spcPts val="0"/>
              </a:spcBef>
              <a:spcAft>
                <a:spcPts val="0"/>
              </a:spcAft>
              <a:buNone/>
            </a:pPr>
            <a:r>
              <a:rPr lang="en" sz="1200">
                <a:solidFill>
                  <a:srgbClr val="1F1F1F"/>
                </a:solidFill>
                <a:highlight>
                  <a:srgbClr val="FFFFFF"/>
                </a:highlight>
              </a:rPr>
              <a:t>HDFS also replicates these smaller pieces onto two additional servers by default, </a:t>
            </a:r>
            <a:r>
              <a:rPr lang="en" sz="1200" b="1">
                <a:solidFill>
                  <a:srgbClr val="1F1F1F"/>
                </a:solidFill>
                <a:highlight>
                  <a:srgbClr val="FFFFFF"/>
                </a:highlight>
              </a:rPr>
              <a:t>ensuring availability</a:t>
            </a:r>
            <a:r>
              <a:rPr lang="en" sz="1200">
                <a:solidFill>
                  <a:srgbClr val="1F1F1F"/>
                </a:solidFill>
                <a:highlight>
                  <a:srgbClr val="FFFFFF"/>
                </a:highlight>
              </a:rPr>
              <a:t> when a server fails, In addition to higher availability, this offers multiple benefits. It allows the Hadoop cluster to break up work into smaller chunks and run those jobs on all servers in the cluster for better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161025"/>
            <a:ext cx="8520600" cy="856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17. Big Data Processing Tools - Hadoop - Benefits of HDFS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47" name="Google Shape;247;p41"/>
          <p:cNvPicPr preferRelativeResize="0"/>
          <p:nvPr/>
        </p:nvPicPr>
        <p:blipFill>
          <a:blip r:embed="rId3">
            <a:alphaModFix/>
          </a:blip>
          <a:stretch>
            <a:fillRect/>
          </a:stretch>
        </p:blipFill>
        <p:spPr>
          <a:xfrm>
            <a:off x="311700" y="1179600"/>
            <a:ext cx="4489034"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16. Foundation of Big Data - The V’s of Big Data</a:t>
            </a:r>
            <a:endParaRPr/>
          </a:p>
        </p:txBody>
      </p:sp>
      <p:pic>
        <p:nvPicPr>
          <p:cNvPr id="66" name="Google Shape;66;p15"/>
          <p:cNvPicPr preferRelativeResize="0"/>
          <p:nvPr/>
        </p:nvPicPr>
        <p:blipFill>
          <a:blip r:embed="rId3">
            <a:alphaModFix/>
          </a:blip>
          <a:stretch>
            <a:fillRect/>
          </a:stretch>
        </p:blipFill>
        <p:spPr>
          <a:xfrm>
            <a:off x="311700" y="2000338"/>
            <a:ext cx="8124825" cy="2828925"/>
          </a:xfrm>
          <a:prstGeom prst="rect">
            <a:avLst/>
          </a:prstGeom>
          <a:noFill/>
          <a:ln>
            <a:noFill/>
          </a:ln>
        </p:spPr>
      </p:pic>
      <p:sp>
        <p:nvSpPr>
          <p:cNvPr id="67" name="Google Shape;67;p15"/>
          <p:cNvSpPr txBox="1"/>
          <p:nvPr/>
        </p:nvSpPr>
        <p:spPr>
          <a:xfrm>
            <a:off x="190950" y="1017725"/>
            <a:ext cx="8762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There is no one definition of Big Data, but there are certain elements that are common </a:t>
            </a:r>
            <a:r>
              <a:rPr lang="en" sz="1200">
                <a:solidFill>
                  <a:srgbClr val="1F1F1F"/>
                </a:solidFill>
              </a:rPr>
              <a:t>across the different definitions, such as velocity, volume, variety, veracity, and value.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17. Big Data Processing Tools - Hive</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53" name="Google Shape;253;p42"/>
          <p:cNvPicPr preferRelativeResize="0"/>
          <p:nvPr/>
        </p:nvPicPr>
        <p:blipFill>
          <a:blip r:embed="rId3">
            <a:alphaModFix/>
          </a:blip>
          <a:stretch>
            <a:fillRect/>
          </a:stretch>
        </p:blipFill>
        <p:spPr>
          <a:xfrm>
            <a:off x="311700" y="1179600"/>
            <a:ext cx="7924800" cy="3505200"/>
          </a:xfrm>
          <a:prstGeom prst="rect">
            <a:avLst/>
          </a:prstGeom>
          <a:noFill/>
          <a:ln>
            <a:noFill/>
          </a:ln>
        </p:spPr>
      </p:pic>
      <p:pic>
        <p:nvPicPr>
          <p:cNvPr id="254" name="Google Shape;254;p42"/>
          <p:cNvPicPr preferRelativeResize="0"/>
          <p:nvPr/>
        </p:nvPicPr>
        <p:blipFill>
          <a:blip r:embed="rId4">
            <a:alphaModFix/>
          </a:blip>
          <a:stretch>
            <a:fillRect/>
          </a:stretch>
        </p:blipFill>
        <p:spPr>
          <a:xfrm>
            <a:off x="3090050" y="2869625"/>
            <a:ext cx="5505450" cy="190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17. Big Data Processing Tools - Hive</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60" name="Google Shape;260;p43"/>
          <p:cNvPicPr preferRelativeResize="0"/>
          <p:nvPr/>
        </p:nvPicPr>
        <p:blipFill>
          <a:blip r:embed="rId3">
            <a:alphaModFix/>
          </a:blip>
          <a:stretch>
            <a:fillRect/>
          </a:stretch>
        </p:blipFill>
        <p:spPr>
          <a:xfrm>
            <a:off x="311700" y="1185863"/>
            <a:ext cx="5448300" cy="2771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17. Big Data Processing Tools - Spark</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66" name="Google Shape;266;p44"/>
          <p:cNvPicPr preferRelativeResize="0"/>
          <p:nvPr/>
        </p:nvPicPr>
        <p:blipFill>
          <a:blip r:embed="rId3">
            <a:alphaModFix/>
          </a:blip>
          <a:stretch>
            <a:fillRect/>
          </a:stretch>
        </p:blipFill>
        <p:spPr>
          <a:xfrm>
            <a:off x="311700" y="1179600"/>
            <a:ext cx="7915529"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17. Big Data Processing Tools - Spark</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p:txBody>
      </p:sp>
      <p:pic>
        <p:nvPicPr>
          <p:cNvPr id="272" name="Google Shape;272;p45"/>
          <p:cNvPicPr preferRelativeResize="0"/>
          <p:nvPr/>
        </p:nvPicPr>
        <p:blipFill>
          <a:blip r:embed="rId3">
            <a:alphaModFix/>
          </a:blip>
          <a:stretch>
            <a:fillRect/>
          </a:stretch>
        </p:blipFill>
        <p:spPr>
          <a:xfrm>
            <a:off x="311700" y="923000"/>
            <a:ext cx="4199134" cy="3820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18. Viewpoint: Impact of Big Data on Data Engineering</a:t>
            </a:r>
            <a:endParaRPr b="1"/>
          </a:p>
        </p:txBody>
      </p:sp>
      <p:pic>
        <p:nvPicPr>
          <p:cNvPr id="278" name="Google Shape;278;p46"/>
          <p:cNvPicPr preferRelativeResize="0"/>
          <p:nvPr/>
        </p:nvPicPr>
        <p:blipFill>
          <a:blip r:embed="rId3">
            <a:alphaModFix/>
          </a:blip>
          <a:stretch>
            <a:fillRect/>
          </a:stretch>
        </p:blipFill>
        <p:spPr>
          <a:xfrm>
            <a:off x="152400" y="1170125"/>
            <a:ext cx="8401050" cy="99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18. Viewpoint: Impact of Big Data on Data Engineering</a:t>
            </a:r>
            <a:endParaRPr b="1"/>
          </a:p>
          <a:p>
            <a:pPr marL="0" lvl="0" indent="0" algn="l" rtl="0">
              <a:spcBef>
                <a:spcPts val="0"/>
              </a:spcBef>
              <a:spcAft>
                <a:spcPts val="0"/>
              </a:spcAft>
              <a:buNone/>
            </a:pPr>
            <a:endParaRPr b="1"/>
          </a:p>
        </p:txBody>
      </p:sp>
      <p:pic>
        <p:nvPicPr>
          <p:cNvPr id="284" name="Google Shape;284;p47"/>
          <p:cNvPicPr preferRelativeResize="0"/>
          <p:nvPr/>
        </p:nvPicPr>
        <p:blipFill>
          <a:blip r:embed="rId3">
            <a:alphaModFix/>
          </a:blip>
          <a:stretch>
            <a:fillRect/>
          </a:stretch>
        </p:blipFill>
        <p:spPr>
          <a:xfrm>
            <a:off x="311700" y="1017725"/>
            <a:ext cx="7296150" cy="3771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18. Viewpoint: Impact of Big Data on Data Engineering</a:t>
            </a:r>
            <a:endParaRPr b="1"/>
          </a:p>
          <a:p>
            <a:pPr marL="0" lvl="0" indent="0" algn="l" rtl="0">
              <a:spcBef>
                <a:spcPts val="0"/>
              </a:spcBef>
              <a:spcAft>
                <a:spcPts val="0"/>
              </a:spcAft>
              <a:buClr>
                <a:schemeClr val="dk1"/>
              </a:buClr>
              <a:buSzPct val="39285"/>
              <a:buFont typeface="Arial"/>
              <a:buNone/>
            </a:pPr>
            <a:endParaRPr b="1"/>
          </a:p>
          <a:p>
            <a:pPr marL="0" lvl="0" indent="0" algn="l" rtl="0">
              <a:spcBef>
                <a:spcPts val="0"/>
              </a:spcBef>
              <a:spcAft>
                <a:spcPts val="0"/>
              </a:spcAft>
              <a:buNone/>
            </a:pPr>
            <a:endParaRPr/>
          </a:p>
        </p:txBody>
      </p:sp>
      <p:pic>
        <p:nvPicPr>
          <p:cNvPr id="290" name="Google Shape;290;p48"/>
          <p:cNvPicPr preferRelativeResize="0"/>
          <p:nvPr/>
        </p:nvPicPr>
        <p:blipFill>
          <a:blip r:embed="rId3">
            <a:alphaModFix/>
          </a:blip>
          <a:stretch>
            <a:fillRect/>
          </a:stretch>
        </p:blipFill>
        <p:spPr>
          <a:xfrm>
            <a:off x="370275" y="1198550"/>
            <a:ext cx="6943725" cy="2867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18. Viewpoint: Impact of Big Data on Data Engineering</a:t>
            </a:r>
            <a:endParaRPr b="1"/>
          </a:p>
          <a:p>
            <a:pPr marL="0" lvl="0" indent="0" algn="l" rtl="0">
              <a:spcBef>
                <a:spcPts val="0"/>
              </a:spcBef>
              <a:spcAft>
                <a:spcPts val="0"/>
              </a:spcAft>
              <a:buClr>
                <a:schemeClr val="dk1"/>
              </a:buClr>
              <a:buSzPct val="39285"/>
              <a:buFont typeface="Arial"/>
              <a:buNone/>
            </a:pP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96" name="Google Shape;296;p49"/>
          <p:cNvPicPr preferRelativeResize="0"/>
          <p:nvPr/>
        </p:nvPicPr>
        <p:blipFill>
          <a:blip r:embed="rId3">
            <a:alphaModFix/>
          </a:blip>
          <a:stretch>
            <a:fillRect/>
          </a:stretch>
        </p:blipFill>
        <p:spPr>
          <a:xfrm>
            <a:off x="311700" y="1179575"/>
            <a:ext cx="6591393"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Recap</a:t>
            </a:r>
            <a:endParaRPr b="1"/>
          </a:p>
        </p:txBody>
      </p:sp>
      <p:pic>
        <p:nvPicPr>
          <p:cNvPr id="302" name="Google Shape;302;p50"/>
          <p:cNvPicPr preferRelativeResize="0"/>
          <p:nvPr/>
        </p:nvPicPr>
        <p:blipFill>
          <a:blip r:embed="rId3">
            <a:alphaModFix/>
          </a:blip>
          <a:stretch>
            <a:fillRect/>
          </a:stretch>
        </p:blipFill>
        <p:spPr>
          <a:xfrm>
            <a:off x="266050" y="1170125"/>
            <a:ext cx="8515066" cy="3820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Quizz</a:t>
            </a:r>
            <a:endParaRPr b="1"/>
          </a:p>
        </p:txBody>
      </p:sp>
      <p:pic>
        <p:nvPicPr>
          <p:cNvPr id="308" name="Google Shape;308;p51"/>
          <p:cNvPicPr preferRelativeResize="0"/>
          <p:nvPr/>
        </p:nvPicPr>
        <p:blipFill>
          <a:blip r:embed="rId3">
            <a:alphaModFix/>
          </a:blip>
          <a:stretch>
            <a:fillRect/>
          </a:stretch>
        </p:blipFill>
        <p:spPr>
          <a:xfrm>
            <a:off x="311700" y="1189050"/>
            <a:ext cx="6877050" cy="3400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16. The V’s of Big Data - Velocity</a:t>
            </a:r>
            <a:endParaRPr b="1"/>
          </a:p>
        </p:txBody>
      </p:sp>
      <p:pic>
        <p:nvPicPr>
          <p:cNvPr id="73" name="Google Shape;73;p16"/>
          <p:cNvPicPr preferRelativeResize="0"/>
          <p:nvPr/>
        </p:nvPicPr>
        <p:blipFill>
          <a:blip r:embed="rId3">
            <a:alphaModFix/>
          </a:blip>
          <a:stretch>
            <a:fillRect/>
          </a:stretch>
        </p:blipFill>
        <p:spPr>
          <a:xfrm>
            <a:off x="311700" y="1094325"/>
            <a:ext cx="4689726" cy="2303625"/>
          </a:xfrm>
          <a:prstGeom prst="rect">
            <a:avLst/>
          </a:prstGeom>
          <a:noFill/>
          <a:ln>
            <a:noFill/>
          </a:ln>
        </p:spPr>
      </p:pic>
      <p:sp>
        <p:nvSpPr>
          <p:cNvPr id="74" name="Google Shape;74;p16"/>
          <p:cNvSpPr txBox="1"/>
          <p:nvPr/>
        </p:nvSpPr>
        <p:spPr>
          <a:xfrm>
            <a:off x="311700" y="3474550"/>
            <a:ext cx="7483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Velocity</a:t>
            </a:r>
            <a:r>
              <a:rPr lang="en" sz="1200">
                <a:solidFill>
                  <a:srgbClr val="1F1F1F"/>
                </a:solidFill>
                <a:highlight>
                  <a:srgbClr val="FFFFFF"/>
                </a:highlight>
              </a:rPr>
              <a:t> is the speed at which data accumulates. </a:t>
            </a:r>
            <a:r>
              <a:rPr lang="en" sz="1200">
                <a:solidFill>
                  <a:srgbClr val="1F1F1F"/>
                </a:solidFill>
                <a:highlight>
                  <a:srgbClr val="EEEEEE"/>
                </a:highlight>
              </a:rPr>
              <a:t>Data is being generated extremely fast, in a process that never stops.</a:t>
            </a:r>
            <a:endParaRPr sz="1200">
              <a:solidFill>
                <a:srgbClr val="1F1F1F"/>
              </a:solidFill>
              <a:highlight>
                <a:srgbClr val="EEEEEE"/>
              </a:highlight>
            </a:endParaRPr>
          </a:p>
          <a:p>
            <a:pPr marL="0" lvl="0" indent="0" algn="l" rtl="0">
              <a:spcBef>
                <a:spcPts val="0"/>
              </a:spcBef>
              <a:spcAft>
                <a:spcPts val="0"/>
              </a:spcAft>
              <a:buNone/>
            </a:pPr>
            <a:r>
              <a:rPr lang="en" sz="1200">
                <a:solidFill>
                  <a:srgbClr val="1F1F1F"/>
                </a:solidFill>
              </a:rPr>
              <a:t>Near or real-time streaming, local, and cloud-based technologies can process information very </a:t>
            </a:r>
            <a:r>
              <a:rPr lang="en" sz="1200">
                <a:solidFill>
                  <a:srgbClr val="1F1F1F"/>
                </a:solidFill>
                <a:highlight>
                  <a:srgbClr val="FFFFFF"/>
                </a:highlight>
              </a:rPr>
              <a:t>quickly.</a:t>
            </a:r>
            <a:endParaRPr sz="1200">
              <a:solidFill>
                <a:srgbClr val="1F1F1F"/>
              </a:solidFill>
              <a:highlight>
                <a:srgbClr val="EEEEEE"/>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Quizz</a:t>
            </a:r>
            <a:endParaRPr b="1"/>
          </a:p>
        </p:txBody>
      </p:sp>
      <p:pic>
        <p:nvPicPr>
          <p:cNvPr id="314" name="Google Shape;314;p52"/>
          <p:cNvPicPr preferRelativeResize="0"/>
          <p:nvPr/>
        </p:nvPicPr>
        <p:blipFill>
          <a:blip r:embed="rId3">
            <a:alphaModFix/>
          </a:blip>
          <a:stretch>
            <a:fillRect/>
          </a:stretch>
        </p:blipFill>
        <p:spPr>
          <a:xfrm>
            <a:off x="171350" y="1094350"/>
            <a:ext cx="7863992" cy="3820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Quizz</a:t>
            </a:r>
            <a:endParaRPr b="1"/>
          </a:p>
          <a:p>
            <a:pPr marL="0" lvl="0" indent="0" algn="l" rtl="0">
              <a:spcBef>
                <a:spcPts val="0"/>
              </a:spcBef>
              <a:spcAft>
                <a:spcPts val="0"/>
              </a:spcAft>
              <a:buNone/>
            </a:pPr>
            <a:endParaRPr/>
          </a:p>
        </p:txBody>
      </p:sp>
      <p:pic>
        <p:nvPicPr>
          <p:cNvPr id="320" name="Google Shape;320;p53"/>
          <p:cNvPicPr preferRelativeResize="0"/>
          <p:nvPr/>
        </p:nvPicPr>
        <p:blipFill>
          <a:blip r:embed="rId3">
            <a:alphaModFix/>
          </a:blip>
          <a:stretch>
            <a:fillRect/>
          </a:stretch>
        </p:blipFill>
        <p:spPr>
          <a:xfrm>
            <a:off x="360800" y="1189075"/>
            <a:ext cx="6619875" cy="3352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Quizz</a:t>
            </a:r>
            <a:endParaRPr b="1"/>
          </a:p>
          <a:p>
            <a:pPr marL="0" lvl="0" indent="0" algn="l" rtl="0">
              <a:spcBef>
                <a:spcPts val="0"/>
              </a:spcBef>
              <a:spcAft>
                <a:spcPts val="0"/>
              </a:spcAft>
              <a:buNone/>
            </a:pPr>
            <a:endParaRPr/>
          </a:p>
        </p:txBody>
      </p:sp>
      <p:pic>
        <p:nvPicPr>
          <p:cNvPr id="326" name="Google Shape;326;p54"/>
          <p:cNvPicPr preferRelativeResize="0"/>
          <p:nvPr/>
        </p:nvPicPr>
        <p:blipFill>
          <a:blip r:embed="rId3">
            <a:alphaModFix/>
          </a:blip>
          <a:stretch>
            <a:fillRect/>
          </a:stretch>
        </p:blipFill>
        <p:spPr>
          <a:xfrm>
            <a:off x="311700" y="1017725"/>
            <a:ext cx="7010400" cy="3324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Quizz</a:t>
            </a:r>
            <a:endParaRPr b="1"/>
          </a:p>
          <a:p>
            <a:pPr marL="0" lvl="0" indent="0" algn="l" rtl="0">
              <a:spcBef>
                <a:spcPts val="0"/>
              </a:spcBef>
              <a:spcAft>
                <a:spcPts val="0"/>
              </a:spcAft>
              <a:buNone/>
            </a:pPr>
            <a:endParaRPr/>
          </a:p>
        </p:txBody>
      </p:sp>
      <p:pic>
        <p:nvPicPr>
          <p:cNvPr id="332" name="Google Shape;332;p55"/>
          <p:cNvPicPr preferRelativeResize="0"/>
          <p:nvPr/>
        </p:nvPicPr>
        <p:blipFill>
          <a:blip r:embed="rId3">
            <a:alphaModFix/>
          </a:blip>
          <a:stretch>
            <a:fillRect/>
          </a:stretch>
        </p:blipFill>
        <p:spPr>
          <a:xfrm>
            <a:off x="502900" y="1094350"/>
            <a:ext cx="6000750" cy="3352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338" name="Google Shape;338;p56"/>
          <p:cNvPicPr preferRelativeResize="0"/>
          <p:nvPr/>
        </p:nvPicPr>
        <p:blipFill>
          <a:blip r:embed="rId3">
            <a:alphaModFix/>
          </a:blip>
          <a:stretch>
            <a:fillRect/>
          </a:stretch>
        </p:blipFill>
        <p:spPr>
          <a:xfrm>
            <a:off x="311688" y="1359275"/>
            <a:ext cx="7629525" cy="3429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Quizz</a:t>
            </a: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44" name="Google Shape;344;p57"/>
          <p:cNvPicPr preferRelativeResize="0"/>
          <p:nvPr/>
        </p:nvPicPr>
        <p:blipFill>
          <a:blip r:embed="rId3">
            <a:alphaModFix/>
          </a:blip>
          <a:stretch>
            <a:fillRect/>
          </a:stretch>
        </p:blipFill>
        <p:spPr>
          <a:xfrm>
            <a:off x="311700" y="1065925"/>
            <a:ext cx="7605473"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Volume</a:t>
            </a:r>
            <a:endParaRPr b="1"/>
          </a:p>
          <a:p>
            <a:pPr marL="0" lvl="0" indent="0" algn="l" rtl="0">
              <a:spcBef>
                <a:spcPts val="0"/>
              </a:spcBef>
              <a:spcAft>
                <a:spcPts val="0"/>
              </a:spcAft>
              <a:buNone/>
            </a:pPr>
            <a:endParaRPr/>
          </a:p>
        </p:txBody>
      </p:sp>
      <p:pic>
        <p:nvPicPr>
          <p:cNvPr id="80" name="Google Shape;80;p17"/>
          <p:cNvPicPr preferRelativeResize="0"/>
          <p:nvPr/>
        </p:nvPicPr>
        <p:blipFill>
          <a:blip r:embed="rId3">
            <a:alphaModFix/>
          </a:blip>
          <a:stretch>
            <a:fillRect/>
          </a:stretch>
        </p:blipFill>
        <p:spPr>
          <a:xfrm>
            <a:off x="311700" y="1122775"/>
            <a:ext cx="5974524" cy="2751425"/>
          </a:xfrm>
          <a:prstGeom prst="rect">
            <a:avLst/>
          </a:prstGeom>
          <a:noFill/>
          <a:ln>
            <a:noFill/>
          </a:ln>
        </p:spPr>
      </p:pic>
      <p:sp>
        <p:nvSpPr>
          <p:cNvPr id="81" name="Google Shape;81;p17"/>
          <p:cNvSpPr txBox="1"/>
          <p:nvPr/>
        </p:nvSpPr>
        <p:spPr>
          <a:xfrm>
            <a:off x="311700" y="3874200"/>
            <a:ext cx="639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Volume </a:t>
            </a:r>
            <a:r>
              <a:rPr lang="en" sz="1200">
                <a:solidFill>
                  <a:srgbClr val="1F1F1F"/>
                </a:solidFill>
              </a:rPr>
              <a:t>is the scale of the data, or the increase in the amount of data stored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Volume</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87" name="Google Shape;87;p18"/>
          <p:cNvPicPr preferRelativeResize="0"/>
          <p:nvPr/>
        </p:nvPicPr>
        <p:blipFill>
          <a:blip r:embed="rId3">
            <a:alphaModFix/>
          </a:blip>
          <a:stretch>
            <a:fillRect/>
          </a:stretch>
        </p:blipFill>
        <p:spPr>
          <a:xfrm>
            <a:off x="311700" y="1152475"/>
            <a:ext cx="6025324" cy="330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107514" y="4975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Variety</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93" name="Google Shape;93;p19"/>
          <p:cNvPicPr preferRelativeResize="0"/>
          <p:nvPr/>
        </p:nvPicPr>
        <p:blipFill>
          <a:blip r:embed="rId3">
            <a:alphaModFix/>
          </a:blip>
          <a:stretch>
            <a:fillRect/>
          </a:stretch>
        </p:blipFill>
        <p:spPr>
          <a:xfrm>
            <a:off x="311700" y="1122750"/>
            <a:ext cx="5172800" cy="2643875"/>
          </a:xfrm>
          <a:prstGeom prst="rect">
            <a:avLst/>
          </a:prstGeom>
          <a:noFill/>
          <a:ln>
            <a:noFill/>
          </a:ln>
        </p:spPr>
      </p:pic>
      <p:sp>
        <p:nvSpPr>
          <p:cNvPr id="94" name="Google Shape;94;p19"/>
          <p:cNvSpPr txBox="1"/>
          <p:nvPr/>
        </p:nvSpPr>
        <p:spPr>
          <a:xfrm>
            <a:off x="311700" y="38716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Variety</a:t>
            </a:r>
            <a:r>
              <a:rPr lang="en" sz="1200">
                <a:solidFill>
                  <a:srgbClr val="1F1F1F"/>
                </a:solidFill>
              </a:rPr>
              <a:t> is the diversity of the data.</a:t>
            </a:r>
            <a:endParaRPr/>
          </a:p>
        </p:txBody>
      </p:sp>
      <p:sp>
        <p:nvSpPr>
          <p:cNvPr id="2" name="TextBox 1">
            <a:extLst>
              <a:ext uri="{FF2B5EF4-FFF2-40B4-BE49-F238E27FC236}">
                <a16:creationId xmlns:a16="http://schemas.microsoft.com/office/drawing/2014/main" id="{579161EC-09AE-0DB7-0155-1C5327AD4FD3}"/>
              </a:ext>
            </a:extLst>
          </p:cNvPr>
          <p:cNvSpPr txBox="1"/>
          <p:nvPr/>
        </p:nvSpPr>
        <p:spPr>
          <a:xfrm>
            <a:off x="5484500" y="1216241"/>
            <a:ext cx="3496470" cy="954107"/>
          </a:xfrm>
          <a:prstGeom prst="rect">
            <a:avLst/>
          </a:prstGeom>
          <a:noFill/>
        </p:spPr>
        <p:txBody>
          <a:bodyPr wrap="none" rtlCol="0">
            <a:spAutoFit/>
          </a:bodyPr>
          <a:lstStyle/>
          <a:p>
            <a:r>
              <a:rPr lang="en-US" b="1" dirty="0"/>
              <a:t>Structured</a:t>
            </a:r>
            <a:r>
              <a:rPr lang="en-US" dirty="0"/>
              <a:t>- Row &amp; Column</a:t>
            </a:r>
          </a:p>
          <a:p>
            <a:r>
              <a:rPr lang="en-US" b="1" dirty="0"/>
              <a:t>Semi-</a:t>
            </a:r>
            <a:r>
              <a:rPr lang="en-US" b="1" dirty="0" err="1"/>
              <a:t>Sructured</a:t>
            </a:r>
            <a:r>
              <a:rPr lang="en-US" b="1" dirty="0"/>
              <a:t> </a:t>
            </a:r>
            <a:r>
              <a:rPr lang="en-US" dirty="0"/>
              <a:t>– email</a:t>
            </a:r>
          </a:p>
          <a:p>
            <a:r>
              <a:rPr lang="en-US" dirty="0"/>
              <a:t>Unstructured- blog </a:t>
            </a:r>
            <a:r>
              <a:rPr lang="en-US" dirty="0" err="1"/>
              <a:t>posts,tweets,numbers</a:t>
            </a:r>
            <a:r>
              <a:rPr lang="en-US" dirty="0"/>
              <a:t>,</a:t>
            </a:r>
          </a:p>
          <a:p>
            <a:r>
              <a:rPr lang="en-US" dirty="0" err="1"/>
              <a:t>videos,documents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Variety - Structure Data</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00" name="Google Shape;100;p20"/>
          <p:cNvPicPr preferRelativeResize="0"/>
          <p:nvPr/>
        </p:nvPicPr>
        <p:blipFill>
          <a:blip r:embed="rId3">
            <a:alphaModFix/>
          </a:blip>
          <a:stretch>
            <a:fillRect/>
          </a:stretch>
        </p:blipFill>
        <p:spPr>
          <a:xfrm>
            <a:off x="311700" y="1017725"/>
            <a:ext cx="6366324" cy="2908350"/>
          </a:xfrm>
          <a:prstGeom prst="rect">
            <a:avLst/>
          </a:prstGeom>
          <a:noFill/>
          <a:ln>
            <a:noFill/>
          </a:ln>
        </p:spPr>
      </p:pic>
      <p:sp>
        <p:nvSpPr>
          <p:cNvPr id="101" name="Google Shape;101;p20"/>
          <p:cNvSpPr txBox="1"/>
          <p:nvPr/>
        </p:nvSpPr>
        <p:spPr>
          <a:xfrm>
            <a:off x="311700" y="4025750"/>
            <a:ext cx="7180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Structured data </a:t>
            </a:r>
            <a:r>
              <a:rPr lang="en" sz="1200">
                <a:solidFill>
                  <a:srgbClr val="1F1F1F"/>
                </a:solidFill>
              </a:rPr>
              <a:t>fits neatly into rows and columns, in relational databases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16. The V’s of Big Data - Variety - Unstructure Data</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07" name="Google Shape;107;p21"/>
          <p:cNvPicPr preferRelativeResize="0"/>
          <p:nvPr/>
        </p:nvPicPr>
        <p:blipFill>
          <a:blip r:embed="rId3">
            <a:alphaModFix/>
          </a:blip>
          <a:stretch>
            <a:fillRect/>
          </a:stretch>
        </p:blipFill>
        <p:spPr>
          <a:xfrm>
            <a:off x="311700" y="1094375"/>
            <a:ext cx="5589599" cy="3225875"/>
          </a:xfrm>
          <a:prstGeom prst="rect">
            <a:avLst/>
          </a:prstGeom>
          <a:noFill/>
          <a:ln>
            <a:noFill/>
          </a:ln>
        </p:spPr>
      </p:pic>
      <p:sp>
        <p:nvSpPr>
          <p:cNvPr id="108" name="Google Shape;108;p21"/>
          <p:cNvSpPr txBox="1"/>
          <p:nvPr/>
        </p:nvSpPr>
        <p:spPr>
          <a:xfrm>
            <a:off x="311700" y="4320250"/>
            <a:ext cx="8079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Unstructured data</a:t>
            </a:r>
            <a:r>
              <a:rPr lang="en" sz="1200">
                <a:solidFill>
                  <a:srgbClr val="1F1F1F"/>
                </a:solidFill>
                <a:highlight>
                  <a:srgbClr val="FFFFFF"/>
                </a:highlight>
              </a:rPr>
              <a:t> is not organized in a pre-defined way, like Tweets, blog posts, pictures, numbers, </a:t>
            </a:r>
            <a:r>
              <a:rPr lang="en" sz="1200">
                <a:solidFill>
                  <a:srgbClr val="1F1F1F"/>
                </a:solidFill>
              </a:rPr>
              <a:t>and video.</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1050</Words>
  <Application>Microsoft Macintosh PowerPoint</Application>
  <PresentationFormat>On-screen Show (16:9)</PresentationFormat>
  <Paragraphs>136</Paragraphs>
  <Slides>45</Slides>
  <Notes>45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45</vt:i4>
      </vt:variant>
    </vt:vector>
  </HeadingPairs>
  <TitlesOfParts>
    <vt:vector size="47" baseType="lpstr">
      <vt:lpstr>Arial</vt:lpstr>
      <vt:lpstr>Simple Light</vt:lpstr>
      <vt:lpstr>Big Data Platform</vt:lpstr>
      <vt:lpstr>16. Foundation of Big Data</vt:lpstr>
      <vt:lpstr>16. Foundation of Big Data - The V’s of Big Data</vt:lpstr>
      <vt:lpstr>16. The V’s of Big Data - Velocity</vt:lpstr>
      <vt:lpstr>16. The V’s of Big Data - Volume </vt:lpstr>
      <vt:lpstr>16. The V’s of Big Data - Volume  </vt:lpstr>
      <vt:lpstr>16. The V’s of Big Data - Variety   </vt:lpstr>
      <vt:lpstr>16. The V’s of Big Data - Variety - Structure Data    </vt:lpstr>
      <vt:lpstr>16. The V’s of Big Data - Variety - Unstructure Data     </vt:lpstr>
      <vt:lpstr>16. The V’s of Big Data - Variety</vt:lpstr>
      <vt:lpstr>16. The V’s of Big Data - Variety </vt:lpstr>
      <vt:lpstr>16. The V’s of Big Data - Veracity  </vt:lpstr>
      <vt:lpstr>16. The V’s of Big Data - Veracity - Attributes   </vt:lpstr>
      <vt:lpstr>16. The V’s of Big Data - Veracity     </vt:lpstr>
      <vt:lpstr>16. The V’s of Big Data - Veracity      </vt:lpstr>
      <vt:lpstr>16. The V’s of Big Data - Value       </vt:lpstr>
      <vt:lpstr>16. Big Data Application        </vt:lpstr>
      <vt:lpstr>16. Big Data Application - Velocity         </vt:lpstr>
      <vt:lpstr>16. Big Data Application - Volume</vt:lpstr>
      <vt:lpstr>16. Big Data Application - Variety </vt:lpstr>
      <vt:lpstr>16. Big Data Application - Veracity  </vt:lpstr>
      <vt:lpstr>16. Tools</vt:lpstr>
      <vt:lpstr>17. Big Data Processing Tools</vt:lpstr>
      <vt:lpstr>17. Big Data Processing Tools </vt:lpstr>
      <vt:lpstr>17. Big Data Processing Tools - Hadoop  </vt:lpstr>
      <vt:lpstr>17. Big Data Processing Tools - Hadoop - Benefits   </vt:lpstr>
      <vt:lpstr>17. Big Data Processing Tools - Hadoop - HDFS    </vt:lpstr>
      <vt:lpstr>17. Big Data Processing Tools - Hadoop - HDFS example     </vt:lpstr>
      <vt:lpstr>17. Big Data Processing Tools - Hadoop - Benefits of HDFS      </vt:lpstr>
      <vt:lpstr>17. Big Data Processing Tools - Hive       </vt:lpstr>
      <vt:lpstr>17. Big Data Processing Tools - Hive        </vt:lpstr>
      <vt:lpstr>17. Big Data Processing Tools - Spark        </vt:lpstr>
      <vt:lpstr>17. Big Data Processing Tools - Spark        </vt:lpstr>
      <vt:lpstr>18. Viewpoint: Impact of Big Data on Data Engineering</vt:lpstr>
      <vt:lpstr>18. Viewpoint: Impact of Big Data on Data Engineering </vt:lpstr>
      <vt:lpstr>18. Viewpoint: Impact of Big Data on Data Engineering  </vt:lpstr>
      <vt:lpstr>18. Viewpoint: Impact of Big Data on Data Engineering   </vt:lpstr>
      <vt:lpstr>Recap</vt:lpstr>
      <vt:lpstr>Quizz</vt:lpstr>
      <vt:lpstr>Quizz</vt:lpstr>
      <vt:lpstr>Quizz </vt:lpstr>
      <vt:lpstr>Quizz </vt:lpstr>
      <vt:lpstr>Quizz </vt:lpstr>
      <vt:lpstr>Quizz  </vt:lpstr>
      <vt:lpstr>Quizz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Platform</dc:title>
  <cp:lastModifiedBy>Smit Shah</cp:lastModifiedBy>
  <cp:revision>1</cp:revision>
  <dcterms:modified xsi:type="dcterms:W3CDTF">2023-04-27T14:06:04Z</dcterms:modified>
</cp:coreProperties>
</file>